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74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161FB-EBD6-4D9B-8F61-E26397596095}" type="datetimeFigureOut">
              <a:rPr lang="en-GB" smtClean="0"/>
              <a:t>25/07/2016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0A35B7-98A3-4B9A-9C8C-9DD1EC881E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958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47EE-EAC8-41A3-8622-BF03300B5831}" type="datetime1">
              <a:rPr lang="en-GB" smtClean="0"/>
              <a:t>25/07/2016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8414-B768-4DBC-BF9B-5A684FFF0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863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F55F9-9F96-4A96-876B-073DF473188B}" type="datetime1">
              <a:rPr lang="en-GB" smtClean="0"/>
              <a:t>25/07/2016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8414-B768-4DBC-BF9B-5A684FFF0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829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FF4-C532-4FBF-B43A-080CB2E50958}" type="datetime1">
              <a:rPr lang="en-GB" smtClean="0"/>
              <a:t>25/07/2016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8414-B768-4DBC-BF9B-5A684FFF0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496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650AF-867C-4F1F-98BE-0897EA86CE14}" type="datetime1">
              <a:rPr lang="en-GB" smtClean="0"/>
              <a:t>25/07/2016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8414-B768-4DBC-BF9B-5A684FFF0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48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68C7-84AE-4A33-9AD8-96B9517E4C4C}" type="datetime1">
              <a:rPr lang="en-GB" smtClean="0"/>
              <a:t>25/07/2016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8414-B768-4DBC-BF9B-5A684FFF0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938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42F4F-30CA-457D-843B-02BADCAB8A48}" type="datetime1">
              <a:rPr lang="en-GB" smtClean="0"/>
              <a:t>25/07/2016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8414-B768-4DBC-BF9B-5A684FFF0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1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D0CA3-573D-4282-B54E-1D9FEDDC1242}" type="datetime1">
              <a:rPr lang="en-GB" smtClean="0"/>
              <a:t>25/07/2016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8414-B768-4DBC-BF9B-5A684FFF0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654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D6DA-4D11-4522-83A3-F0C1E4BC6A7D}" type="datetime1">
              <a:rPr lang="en-GB" smtClean="0"/>
              <a:t>25/07/2016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8414-B768-4DBC-BF9B-5A684FFF0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57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1FC61-9E89-4664-95BE-6CC414F7064F}" type="datetime1">
              <a:rPr lang="en-GB" smtClean="0"/>
              <a:t>25/07/2016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8414-B768-4DBC-BF9B-5A684FFF0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720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F2E8-A4B7-4535-8150-657FB152CCA4}" type="datetime1">
              <a:rPr lang="en-GB" smtClean="0"/>
              <a:t>25/07/2016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8414-B768-4DBC-BF9B-5A684FFF0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178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578C-EF9D-47D2-B61F-6C03F339D2AF}" type="datetime1">
              <a:rPr lang="en-GB" smtClean="0"/>
              <a:t>25/07/2016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8414-B768-4DBC-BF9B-5A684FFF0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58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AD61E-71FE-4DB8-825D-06CA2E438406}" type="datetime1">
              <a:rPr lang="en-GB" smtClean="0"/>
              <a:t>25/07/2016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C8414-B768-4DBC-BF9B-5A684FFF0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199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solidFill>
                  <a:srgbClr val="FF0000"/>
                </a:solidFill>
              </a:rPr>
              <a:t>How to go from SNP data in Ensembl to getting KASP markers?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65711" y="1299594"/>
            <a:ext cx="3612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Welcome to </a:t>
            </a:r>
            <a:r>
              <a:rPr lang="en-GB" sz="2400" b="1" dirty="0" err="1">
                <a:solidFill>
                  <a:srgbClr val="FF0000"/>
                </a:solidFill>
              </a:rPr>
              <a:t>PolyMarker</a:t>
            </a:r>
            <a:r>
              <a:rPr lang="en-GB" sz="2400" b="1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5" name="Rectangle 4"/>
          <p:cNvSpPr/>
          <p:nvPr/>
        </p:nvSpPr>
        <p:spPr>
          <a:xfrm>
            <a:off x="3051039" y="2586444"/>
            <a:ext cx="3041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http://polymarker.tgac.ac.uk/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572000" y="1762999"/>
            <a:ext cx="0" cy="64807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150119" y="3187583"/>
            <a:ext cx="484376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Options:</a:t>
            </a:r>
          </a:p>
          <a:p>
            <a:pPr marL="342900" indent="-342900">
              <a:buAutoNum type="arabicParenR"/>
            </a:pPr>
            <a:r>
              <a:rPr lang="en-GB" b="1" dirty="0" smtClean="0">
                <a:solidFill>
                  <a:srgbClr val="FF0000"/>
                </a:solidFill>
              </a:rPr>
              <a:t>Design your own primers</a:t>
            </a:r>
          </a:p>
          <a:p>
            <a:pPr marL="342900" indent="-342900">
              <a:buAutoNum type="arabicParenR"/>
            </a:pPr>
            <a:r>
              <a:rPr lang="en-GB" b="1" dirty="0" smtClean="0">
                <a:solidFill>
                  <a:srgbClr val="FF0000"/>
                </a:solidFill>
              </a:rPr>
              <a:t>Download pre-designed primers for SNP data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83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7985" y="908721"/>
            <a:ext cx="9151987" cy="183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 flipV="1">
            <a:off x="3707904" y="2420888"/>
            <a:ext cx="0" cy="43204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915819" y="2956302"/>
            <a:ext cx="1645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SNP is varietal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328000" y="2420888"/>
            <a:ext cx="0" cy="43204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655034" y="2956302"/>
            <a:ext cx="2725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Genome specific SNP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6444208" y="2420888"/>
            <a:ext cx="792088" cy="43204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6840252" y="2381278"/>
            <a:ext cx="944488" cy="57502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9552" y="4009629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Red Boxes around sequence denotes the boundaries of the designed primers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2267744" y="1988841"/>
            <a:ext cx="72008" cy="20207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6840252" y="2130575"/>
            <a:ext cx="0" cy="187905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110037" y="36428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Non-</a:t>
            </a:r>
            <a:r>
              <a:rPr lang="en-GB" b="1" dirty="0" err="1">
                <a:solidFill>
                  <a:srgbClr val="FF0000"/>
                </a:solidFill>
              </a:rPr>
              <a:t>homoeologous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26774" y="364282"/>
            <a:ext cx="2960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Chromosome semi-specific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3419872" y="733615"/>
            <a:ext cx="0" cy="26213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7596336" y="733615"/>
            <a:ext cx="0" cy="26213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89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  <p:bldP spid="12" grpId="0"/>
      <p:bldP spid="12" grpId="1"/>
      <p:bldP spid="2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7985" y="908720"/>
            <a:ext cx="9151987" cy="24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4104000" y="2752353"/>
            <a:ext cx="0" cy="43204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987824" y="3203685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SNP is </a:t>
            </a:r>
            <a:r>
              <a:rPr lang="en-GB" b="1" dirty="0" err="1">
                <a:solidFill>
                  <a:srgbClr val="FF0000"/>
                </a:solidFill>
              </a:rPr>
              <a:t>homoeologous</a:t>
            </a:r>
            <a:endParaRPr lang="en-GB" b="1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8387283" y="2536329"/>
            <a:ext cx="288032" cy="64807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164288" y="3203685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No specificity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27784" y="364281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solidFill>
                  <a:srgbClr val="FF0000"/>
                </a:solidFill>
              </a:rPr>
              <a:t>Homoeologous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26774" y="364282"/>
            <a:ext cx="2960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Chromosome non-specific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419872" y="733614"/>
            <a:ext cx="0" cy="39113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7596336" y="733614"/>
            <a:ext cx="0" cy="39113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077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67018" y="0"/>
            <a:ext cx="6076985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http://polymarker.tgac.ac.uk/Markdown?md=DesignedPrimers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80976" y="514353"/>
            <a:ext cx="8782051" cy="591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251520" y="3789040"/>
            <a:ext cx="6840760" cy="576064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483768" y="1470720"/>
            <a:ext cx="0" cy="58444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139952" y="1844827"/>
            <a:ext cx="43770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Option 2:</a:t>
            </a:r>
          </a:p>
          <a:p>
            <a:r>
              <a:rPr lang="en-GB" sz="2400" b="1" dirty="0">
                <a:solidFill>
                  <a:srgbClr val="FF0000"/>
                </a:solidFill>
              </a:rPr>
              <a:t>Use previously designed markers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21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7815"/>
            <a:ext cx="9144000" cy="5864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>
          <a:xfrm>
            <a:off x="6722715" y="2417837"/>
            <a:ext cx="2304256" cy="432048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95250" y="3545582"/>
            <a:ext cx="2304256" cy="72008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67547" y="5971986"/>
            <a:ext cx="844628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http://www.cerealsdb.uk.net/cerealgenomics/CerealsDB/KASP_primers_for_iSelect.php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07587" y="260651"/>
            <a:ext cx="419260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Or get them from </a:t>
            </a:r>
            <a:r>
              <a:rPr lang="en-GB" sz="2400" b="1" dirty="0" err="1">
                <a:solidFill>
                  <a:srgbClr val="FF0000"/>
                </a:solidFill>
              </a:rPr>
              <a:t>CerealsDB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How to use </a:t>
            </a:r>
            <a:r>
              <a:rPr lang="en-GB" dirty="0" err="1" smtClean="0"/>
              <a:t>Biomart</a:t>
            </a:r>
            <a:r>
              <a:rPr lang="en-GB" dirty="0" smtClean="0"/>
              <a:t> to find SNP markers                    www.wheat-training.com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9497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0461"/>
            <a:ext cx="9164252" cy="4622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3528" y="4301855"/>
            <a:ext cx="33531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Upload your .csv file</a:t>
            </a:r>
          </a:p>
          <a:p>
            <a:r>
              <a:rPr lang="en-GB" sz="2400" b="1" dirty="0">
                <a:solidFill>
                  <a:srgbClr val="FF0000"/>
                </a:solidFill>
              </a:rPr>
              <a:t>Enter your email address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3275856" y="3573016"/>
            <a:ext cx="93610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H="1">
            <a:off x="2555776" y="3789040"/>
            <a:ext cx="93610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95536" y="692696"/>
            <a:ext cx="0" cy="58444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23931" y="1271378"/>
            <a:ext cx="20964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Option 1:</a:t>
            </a:r>
          </a:p>
          <a:p>
            <a:r>
              <a:rPr lang="en-GB" sz="2400" b="1" dirty="0">
                <a:solidFill>
                  <a:srgbClr val="FF0000"/>
                </a:solidFill>
              </a:rPr>
              <a:t>Design primers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79515" y="5547475"/>
            <a:ext cx="862692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FF0000"/>
                </a:solidFill>
                <a:latin typeface="Arial Unicode MS" pitchFamily="34" charset="-128"/>
                <a:cs typeface="Arial" pitchFamily="34" charset="0"/>
              </a:rPr>
              <a:t>Gene_1,    6B,                   ATGACGATACGGACGACA[A/T]ACGGGGGACGAGGG</a:t>
            </a:r>
            <a:endParaRPr lang="en-US" altLang="en-US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79515" y="5208922"/>
            <a:ext cx="862692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FF0000"/>
                </a:solidFill>
                <a:latin typeface="Arial Unicode MS" pitchFamily="34" charset="-128"/>
                <a:cs typeface="Arial" pitchFamily="34" charset="0"/>
              </a:rPr>
              <a:t>Name/ID , Chromosome , Sequence [SNP/SNP] Sequence</a:t>
            </a:r>
            <a:r>
              <a:rPr lang="en-US" altLang="en-US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79515" y="5886028"/>
            <a:ext cx="862692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FF0000"/>
                </a:solidFill>
                <a:latin typeface="Arial Unicode MS" pitchFamily="34" charset="-128"/>
                <a:cs typeface="Arial" pitchFamily="34" charset="0"/>
              </a:rPr>
              <a:t>Gene_1,6B,GATAAGCGATGACGATACGGACGACA[A/T]ACGGGGGACGAGGGATACGAT</a:t>
            </a:r>
            <a:r>
              <a:rPr lang="en-US" altLang="en-US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028950" y="6346826"/>
            <a:ext cx="3086100" cy="365125"/>
          </a:xfrm>
        </p:spPr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635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800103"/>
            <a:ext cx="9143999" cy="5032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491880" y="4509120"/>
            <a:ext cx="4752528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6840000" y="2880163"/>
            <a:ext cx="0" cy="4361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067947" y="2420888"/>
            <a:ext cx="4540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Create two separate input/parental sequences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531" y="5116541"/>
            <a:ext cx="4473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Align to Chinese spring survey sequence (CSS)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547664" y="4404631"/>
            <a:ext cx="0" cy="7119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456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800103"/>
            <a:ext cx="9143999" cy="5032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491880" y="4509120"/>
            <a:ext cx="4752528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67544" y="4581131"/>
            <a:ext cx="0" cy="80649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9512" y="5517232"/>
            <a:ext cx="4398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Create a mask that summarizes the assembly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85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800103"/>
            <a:ext cx="9143999" cy="5032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491880" y="4509120"/>
            <a:ext cx="3096344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4283968" y="5373216"/>
            <a:ext cx="3096344" cy="6564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98721" y="5291919"/>
            <a:ext cx="8493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‘&amp;’ means a SNP between the two </a:t>
            </a:r>
            <a:r>
              <a:rPr lang="en-GB" b="1" dirty="0" err="1">
                <a:solidFill>
                  <a:srgbClr val="FF0000"/>
                </a:solidFill>
              </a:rPr>
              <a:t>parentals</a:t>
            </a:r>
            <a:r>
              <a:rPr lang="en-GB" b="1" dirty="0">
                <a:solidFill>
                  <a:srgbClr val="FF0000"/>
                </a:solidFill>
              </a:rPr>
              <a:t> is varietal, i.e. non-</a:t>
            </a:r>
            <a:r>
              <a:rPr lang="en-GB" b="1" dirty="0" err="1">
                <a:solidFill>
                  <a:srgbClr val="FF0000"/>
                </a:solidFill>
              </a:rPr>
              <a:t>homoeologous</a:t>
            </a:r>
            <a:r>
              <a:rPr lang="en-GB" b="1" dirty="0">
                <a:solidFill>
                  <a:srgbClr val="FF0000"/>
                </a:solidFill>
              </a:rPr>
              <a:t>; the SNP can be used for a KASP marker</a:t>
            </a:r>
          </a:p>
        </p:txBody>
      </p:sp>
      <p:sp>
        <p:nvSpPr>
          <p:cNvPr id="6" name="Rectangle 5"/>
          <p:cNvSpPr/>
          <p:nvPr/>
        </p:nvSpPr>
        <p:spPr>
          <a:xfrm>
            <a:off x="6768002" y="3274691"/>
            <a:ext cx="124011" cy="12241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28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800103"/>
            <a:ext cx="9143999" cy="5032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491880" y="4509120"/>
            <a:ext cx="1872208" cy="93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6084168" y="4509121"/>
            <a:ext cx="1872208" cy="13233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9513" y="5775283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A colon means a SNP between the two </a:t>
            </a:r>
            <a:r>
              <a:rPr lang="en-GB" b="1" dirty="0" err="1">
                <a:solidFill>
                  <a:srgbClr val="FF0000"/>
                </a:solidFill>
              </a:rPr>
              <a:t>parentals</a:t>
            </a:r>
            <a:r>
              <a:rPr lang="en-GB" b="1" dirty="0">
                <a:solidFill>
                  <a:srgbClr val="FF0000"/>
                </a:solidFill>
              </a:rPr>
              <a:t> is </a:t>
            </a:r>
            <a:r>
              <a:rPr lang="en-GB" b="1" dirty="0" err="1">
                <a:solidFill>
                  <a:srgbClr val="FF0000"/>
                </a:solidFill>
              </a:rPr>
              <a:t>homoeologous</a:t>
            </a:r>
            <a:r>
              <a:rPr lang="en-GB" b="1" dirty="0">
                <a:solidFill>
                  <a:srgbClr val="FF0000"/>
                </a:solidFill>
              </a:rPr>
              <a:t>, i.e. not useful to distinguish genomes </a:t>
            </a:r>
            <a:r>
              <a:rPr lang="en-GB" b="1" dirty="0">
                <a:solidFill>
                  <a:srgbClr val="FF0000"/>
                </a:solidFill>
                <a:sym typeface="Wingdings" panose="05000000000000000000" pitchFamily="2" charset="2"/>
              </a:rPr>
              <a:t> SNP cannot be used for a KASP marker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80114" y="3274691"/>
            <a:ext cx="196019" cy="12241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75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800103"/>
            <a:ext cx="9143999" cy="5032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5292080" y="4509120"/>
            <a:ext cx="3024336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4283968" y="5373216"/>
            <a:ext cx="3096344" cy="6564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95536" y="5497231"/>
            <a:ext cx="80341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A capital letter means a SNP between the two </a:t>
            </a:r>
            <a:r>
              <a:rPr lang="en-GB" b="1" dirty="0" err="1">
                <a:solidFill>
                  <a:srgbClr val="FF0000"/>
                </a:solidFill>
              </a:rPr>
              <a:t>parentals</a:t>
            </a:r>
            <a:r>
              <a:rPr lang="en-GB" b="1" dirty="0">
                <a:solidFill>
                  <a:srgbClr val="FF0000"/>
                </a:solidFill>
              </a:rPr>
              <a:t> is specific to one genome;</a:t>
            </a:r>
          </a:p>
          <a:p>
            <a:r>
              <a:rPr lang="en-GB" b="1" dirty="0">
                <a:solidFill>
                  <a:srgbClr val="FF0000"/>
                </a:solidFill>
              </a:rPr>
              <a:t>Here specific to 1AS</a:t>
            </a:r>
          </a:p>
        </p:txBody>
      </p:sp>
      <p:sp>
        <p:nvSpPr>
          <p:cNvPr id="6" name="Rectangle 5"/>
          <p:cNvSpPr/>
          <p:nvPr/>
        </p:nvSpPr>
        <p:spPr>
          <a:xfrm>
            <a:off x="4896002" y="3274691"/>
            <a:ext cx="124011" cy="12241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13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800103"/>
            <a:ext cx="9143999" cy="5032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491880" y="4509120"/>
            <a:ext cx="2448272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6732240" y="4505089"/>
            <a:ext cx="2088232" cy="6564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9513" y="5908632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A lowercase letter means a SNP between the two </a:t>
            </a:r>
            <a:r>
              <a:rPr lang="en-GB" b="1" dirty="0" err="1">
                <a:solidFill>
                  <a:srgbClr val="FF0000"/>
                </a:solidFill>
              </a:rPr>
              <a:t>parentals</a:t>
            </a:r>
            <a:r>
              <a:rPr lang="en-GB" b="1" dirty="0">
                <a:solidFill>
                  <a:srgbClr val="FF0000"/>
                </a:solidFill>
              </a:rPr>
              <a:t> is semi-specific, i.e. shared by two genomes; here 1AS and 1DS</a:t>
            </a:r>
          </a:p>
        </p:txBody>
      </p:sp>
      <p:sp>
        <p:nvSpPr>
          <p:cNvPr id="6" name="Rectangle 5"/>
          <p:cNvSpPr/>
          <p:nvPr/>
        </p:nvSpPr>
        <p:spPr>
          <a:xfrm>
            <a:off x="6104176" y="3274691"/>
            <a:ext cx="196019" cy="12241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66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1" y="188642"/>
            <a:ext cx="9138271" cy="283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58" y="2915994"/>
            <a:ext cx="4467361" cy="2169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398" y="4914216"/>
            <a:ext cx="4125715" cy="168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2" y="2996952"/>
            <a:ext cx="8776863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349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342</Words>
  <Application>Microsoft Office PowerPoint</Application>
  <PresentationFormat>On-screen Show (4:3)</PresentationFormat>
  <Paragraphs>48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Philippa Borrill (JIC)</dc:creator>
  <cp:lastModifiedBy>Philippa Borrill (JIC)</cp:lastModifiedBy>
  <cp:revision>9</cp:revision>
  <dcterms:created xsi:type="dcterms:W3CDTF">2016-07-25T14:41:49Z</dcterms:created>
  <dcterms:modified xsi:type="dcterms:W3CDTF">2016-07-25T16:23:00Z</dcterms:modified>
</cp:coreProperties>
</file>